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1"/>
  </p:notesMasterIdLst>
  <p:sldIdLst>
    <p:sldId id="257" r:id="rId6"/>
    <p:sldId id="258" r:id="rId7"/>
    <p:sldId id="286" r:id="rId8"/>
    <p:sldId id="292" r:id="rId9"/>
    <p:sldId id="287" r:id="rId10"/>
    <p:sldId id="293" r:id="rId11"/>
    <p:sldId id="294" r:id="rId12"/>
    <p:sldId id="298" r:id="rId13"/>
    <p:sldId id="299" r:id="rId14"/>
    <p:sldId id="300" r:id="rId15"/>
    <p:sldId id="288" r:id="rId16"/>
    <p:sldId id="295" r:id="rId17"/>
    <p:sldId id="289" r:id="rId18"/>
    <p:sldId id="296" r:id="rId19"/>
    <p:sldId id="297"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1" d="100"/>
          <a:sy n="81" d="100"/>
        </p:scale>
        <p:origin x="75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4FB84-9401-47D9-882B-EBA44ED51B93}" type="datetimeFigureOut">
              <a:rPr lang="nl-NL" smtClean="0"/>
              <a:t>8-12-2020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E3F95D-A3DE-44DA-BB08-416171D73416}" type="slidenum">
              <a:rPr lang="nl-NL" smtClean="0"/>
              <a:t>‹nr.›</a:t>
            </a:fld>
            <a:endParaRPr lang="nl-NL"/>
          </a:p>
        </p:txBody>
      </p:sp>
    </p:spTree>
    <p:extLst>
      <p:ext uri="{BB962C8B-B14F-4D97-AF65-F5344CB8AC3E}">
        <p14:creationId xmlns:p14="http://schemas.microsoft.com/office/powerpoint/2010/main" val="2132245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Creativiteit inzetten</a:t>
            </a:r>
            <a:r>
              <a:rPr lang="nl-NL" baseline="0" dirty="0"/>
              <a:t> om vooral de </a:t>
            </a:r>
            <a:r>
              <a:rPr lang="nl-NL" baseline="0" dirty="0" err="1"/>
              <a:t>physical</a:t>
            </a:r>
            <a:r>
              <a:rPr lang="nl-NL" baseline="0" dirty="0"/>
              <a:t> context te </a:t>
            </a:r>
            <a:r>
              <a:rPr lang="nl-NL" baseline="0" dirty="0" err="1"/>
              <a:t>beinvloeden</a:t>
            </a:r>
            <a:r>
              <a:rPr lang="nl-NL" baseline="0" dirty="0"/>
              <a:t>. </a:t>
            </a:r>
            <a:endParaRPr lang="nl-NL" dirty="0"/>
          </a:p>
        </p:txBody>
      </p:sp>
      <p:sp>
        <p:nvSpPr>
          <p:cNvPr id="4" name="Tijdelijke aanduiding voor dianummer 3"/>
          <p:cNvSpPr>
            <a:spLocks noGrp="1"/>
          </p:cNvSpPr>
          <p:nvPr>
            <p:ph type="sldNum" sz="quarter" idx="10"/>
          </p:nvPr>
        </p:nvSpPr>
        <p:spPr/>
        <p:txBody>
          <a:bodyPr/>
          <a:lstStyle/>
          <a:p>
            <a:fld id="{85E3F95D-A3DE-44DA-BB08-416171D73416}" type="slidenum">
              <a:rPr lang="nl-NL" smtClean="0"/>
              <a:t>3</a:t>
            </a:fld>
            <a:endParaRPr lang="nl-NL"/>
          </a:p>
        </p:txBody>
      </p:sp>
    </p:spTree>
    <p:extLst>
      <p:ext uri="{BB962C8B-B14F-4D97-AF65-F5344CB8AC3E}">
        <p14:creationId xmlns:p14="http://schemas.microsoft.com/office/powerpoint/2010/main" val="1428871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EE42667C-F8E0-4054-9DB3-7EC57F01542D}" type="datetimeFigureOut">
              <a:rPr lang="nl-NL" smtClean="0"/>
              <a:t>8-12-2020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205832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E42667C-F8E0-4054-9DB3-7EC57F01542D}" type="datetimeFigureOut">
              <a:rPr lang="nl-NL" smtClean="0"/>
              <a:t>8-12-2020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4117726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E42667C-F8E0-4054-9DB3-7EC57F01542D}" type="datetimeFigureOut">
              <a:rPr lang="nl-NL" smtClean="0"/>
              <a:t>8-12-2020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984214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normAutofit/>
          </a:bodyPr>
          <a:lstStyle>
            <a:lvl1pPr>
              <a:defRPr sz="2800">
                <a:latin typeface="Arial" pitchFamily="34" charset="0"/>
                <a:cs typeface="Arial" pitchFamily="34" charset="0"/>
              </a:defRPr>
            </a:lvl1pPr>
          </a:lstStyle>
          <a:p>
            <a:r>
              <a:rPr lang="nl-NL" dirty="0"/>
              <a:t>Klik om de stijl te bewerken</a:t>
            </a:r>
          </a:p>
        </p:txBody>
      </p:sp>
      <p:sp>
        <p:nvSpPr>
          <p:cNvPr id="3" name="Ondertitel 2"/>
          <p:cNvSpPr>
            <a:spLocks noGrp="1"/>
          </p:cNvSpPr>
          <p:nvPr>
            <p:ph type="subTitle" idx="1"/>
          </p:nvPr>
        </p:nvSpPr>
        <p:spPr>
          <a:xfrm>
            <a:off x="1828800" y="3886200"/>
            <a:ext cx="8534400" cy="1752600"/>
          </a:xfr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solidFill>
                  <a:prstClr val="black">
                    <a:tint val="75000"/>
                  </a:prstClr>
                </a:solidFill>
              </a:rPr>
              <a:pPr/>
              <a:t>8-12-2020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778163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39616" y="332656"/>
            <a:ext cx="8860565" cy="648072"/>
          </a:xfrm>
        </p:spPr>
        <p:txBody>
          <a:bodyPr>
            <a:noAutofit/>
          </a:bodyPr>
          <a:lstStyle>
            <a:lvl1pPr algn="l">
              <a:defRPr sz="2800" b="1">
                <a:latin typeface="Arial" pitchFamily="34" charset="0"/>
                <a:cs typeface="Arial" pitchFamily="34" charset="0"/>
              </a:defRPr>
            </a:lvl1pPr>
          </a:lstStyle>
          <a:p>
            <a:r>
              <a:rPr lang="nl-NL" dirty="0"/>
              <a:t>Klik om de stijl te bewerken</a:t>
            </a:r>
          </a:p>
        </p:txBody>
      </p:sp>
      <p:sp>
        <p:nvSpPr>
          <p:cNvPr id="3" name="Tijdelijke aanduiding voor inhoud 2"/>
          <p:cNvSpPr>
            <a:spLocks noGrp="1"/>
          </p:cNvSpPr>
          <p:nvPr>
            <p:ph idx="1"/>
          </p:nvPr>
        </p:nvSpPr>
        <p:spPr>
          <a:xfrm>
            <a:off x="2735627" y="1196753"/>
            <a:ext cx="8846773"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solidFill>
                  <a:prstClr val="black">
                    <a:tint val="75000"/>
                  </a:prstClr>
                </a:solidFill>
              </a:rPr>
              <a:pPr/>
              <a:t>8-12-2020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40047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3600" b="1" cap="all">
                <a:latin typeface="Arial" pitchFamily="34" charset="0"/>
                <a:cs typeface="Arial" pitchFamily="34" charset="0"/>
              </a:defRPr>
            </a:lvl1pPr>
          </a:lstStyle>
          <a:p>
            <a:r>
              <a:rPr lang="nl-NL" dirty="0"/>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solidFill>
                  <a:prstClr val="black">
                    <a:tint val="75000"/>
                  </a:prstClr>
                </a:solidFill>
              </a:rPr>
              <a:pPr/>
              <a:t>8-12-2020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007249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dirty="0"/>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solidFill>
                  <a:prstClr val="black">
                    <a:tint val="75000"/>
                  </a:prstClr>
                </a:solidFill>
              </a:rPr>
              <a:pPr/>
              <a:t>8-12-2020</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254748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dirty="0"/>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solidFill>
                  <a:prstClr val="black">
                    <a:tint val="75000"/>
                  </a:prstClr>
                </a:solidFill>
              </a:rPr>
              <a:pPr/>
              <a:t>8-12-2020</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013536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solidFill>
                  <a:prstClr val="black">
                    <a:tint val="75000"/>
                  </a:prstClr>
                </a:solidFill>
              </a:rPr>
              <a:pPr/>
              <a:t>8-12-2020</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98609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solidFill>
                  <a:prstClr val="black">
                    <a:tint val="75000"/>
                  </a:prstClr>
                </a:solidFill>
              </a:rPr>
              <a:pPr/>
              <a:t>8-12-2020</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004606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solidFill>
                  <a:prstClr val="black">
                    <a:tint val="75000"/>
                  </a:prstClr>
                </a:solidFill>
              </a:rPr>
              <a:pPr/>
              <a:t>8-12-2020</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442025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E42667C-F8E0-4054-9DB3-7EC57F01542D}" type="datetimeFigureOut">
              <a:rPr lang="nl-NL" smtClean="0"/>
              <a:t>8-12-2020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2875431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solidFill>
                  <a:prstClr val="black">
                    <a:tint val="75000"/>
                  </a:prstClr>
                </a:solidFill>
              </a:rPr>
              <a:pPr/>
              <a:t>8-12-2020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512096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solidFill>
                  <a:prstClr val="black">
                    <a:tint val="75000"/>
                  </a:prstClr>
                </a:solidFill>
              </a:rPr>
              <a:pPr/>
              <a:t>8-12-2020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667965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EE42667C-F8E0-4054-9DB3-7EC57F01542D}" type="datetimeFigureOut">
              <a:rPr lang="nl-NL" smtClean="0"/>
              <a:t>8-12-2020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3262730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EE42667C-F8E0-4054-9DB3-7EC57F01542D}" type="datetimeFigureOut">
              <a:rPr lang="nl-NL" smtClean="0"/>
              <a:t>8-12-2020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2949529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EE42667C-F8E0-4054-9DB3-7EC57F01542D}" type="datetimeFigureOut">
              <a:rPr lang="nl-NL" smtClean="0"/>
              <a:t>8-12-2020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69814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EE42667C-F8E0-4054-9DB3-7EC57F01542D}" type="datetimeFigureOut">
              <a:rPr lang="nl-NL" smtClean="0"/>
              <a:t>8-12-2020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2828248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E42667C-F8E0-4054-9DB3-7EC57F01542D}" type="datetimeFigureOut">
              <a:rPr lang="nl-NL" smtClean="0"/>
              <a:t>8-12-2020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187135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EE42667C-F8E0-4054-9DB3-7EC57F01542D}" type="datetimeFigureOut">
              <a:rPr lang="nl-NL" smtClean="0"/>
              <a:t>8-12-2020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1373310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EE42667C-F8E0-4054-9DB3-7EC57F01542D}" type="datetimeFigureOut">
              <a:rPr lang="nl-NL" smtClean="0"/>
              <a:t>8-12-2020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3923452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2667C-F8E0-4054-9DB3-7EC57F01542D}" type="datetimeFigureOut">
              <a:rPr lang="nl-NL" smtClean="0"/>
              <a:t>8-12-2020</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BD1A36-609A-4F72-AD26-7202A32EC6D2}" type="slidenum">
              <a:rPr lang="nl-NL" smtClean="0"/>
              <a:t>‹nr.›</a:t>
            </a:fld>
            <a:endParaRPr lang="nl-NL"/>
          </a:p>
        </p:txBody>
      </p:sp>
    </p:spTree>
    <p:extLst>
      <p:ext uri="{BB962C8B-B14F-4D97-AF65-F5344CB8AC3E}">
        <p14:creationId xmlns:p14="http://schemas.microsoft.com/office/powerpoint/2010/main" val="2088075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FED390-F77C-4CDE-BB93-EE6416285244}" type="datetimeFigureOut">
              <a:rPr lang="nl-NL" smtClean="0">
                <a:solidFill>
                  <a:prstClr val="black">
                    <a:tint val="75000"/>
                  </a:prstClr>
                </a:solidFill>
              </a:rPr>
              <a:pPr/>
              <a:t>8-12-2020</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308CA-A037-474B-AA6E-6C7C048F3532}" type="slidenum">
              <a:rPr lang="nl-NL" smtClean="0">
                <a:solidFill>
                  <a:prstClr val="black">
                    <a:tint val="75000"/>
                  </a:prstClr>
                </a:solidFill>
              </a:rPr>
              <a:pPr/>
              <a:t>‹nr.›</a:t>
            </a:fld>
            <a:endParaRPr lang="nl-NL">
              <a:solidFill>
                <a:prstClr val="black">
                  <a:tint val="75000"/>
                </a:prstClr>
              </a:solidFill>
            </a:endParaRPr>
          </a:p>
        </p:txBody>
      </p:sp>
      <p:pic>
        <p:nvPicPr>
          <p:cNvPr id="7" name="Picture 2"/>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 y="1"/>
            <a:ext cx="12189884"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1644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dilemmaopdinsdag.nl/dilemmas/241-elke-keer-voordat-je-een-apparaat-gebruikt-moet-je-de-gebruiksaanwijzing-lezen-of-je-mag-alleen-nog-maar-rennend-eten/"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9950"/>
            <a:ext cx="12192000" cy="7891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hoek 4"/>
          <p:cNvSpPr/>
          <p:nvPr/>
        </p:nvSpPr>
        <p:spPr>
          <a:xfrm>
            <a:off x="1275009" y="1648497"/>
            <a:ext cx="9659154" cy="646331"/>
          </a:xfrm>
          <a:prstGeom prst="rect">
            <a:avLst/>
          </a:prstGeom>
        </p:spPr>
        <p:txBody>
          <a:bodyPr wrap="square">
            <a:spAutoFit/>
          </a:bodyPr>
          <a:lstStyle/>
          <a:p>
            <a:r>
              <a:rPr lang="nl-NL" sz="3600" dirty="0">
                <a:solidFill>
                  <a:prstClr val="black"/>
                </a:solidFill>
                <a:latin typeface="Arial" pitchFamily="34" charset="0"/>
                <a:cs typeface="Arial" pitchFamily="34" charset="0"/>
              </a:rPr>
              <a:t>Presentatie ethiek in de vrijetijdssector</a:t>
            </a:r>
          </a:p>
        </p:txBody>
      </p:sp>
    </p:spTree>
    <p:extLst>
      <p:ext uri="{BB962C8B-B14F-4D97-AF65-F5344CB8AC3E}">
        <p14:creationId xmlns:p14="http://schemas.microsoft.com/office/powerpoint/2010/main" val="2222112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Dilemma’s</a:t>
            </a:r>
          </a:p>
        </p:txBody>
      </p:sp>
      <p:sp>
        <p:nvSpPr>
          <p:cNvPr id="3" name="Tijdelijke aanduiding voor inhoud 2"/>
          <p:cNvSpPr>
            <a:spLocks noGrp="1"/>
          </p:cNvSpPr>
          <p:nvPr>
            <p:ph idx="1"/>
          </p:nvPr>
        </p:nvSpPr>
        <p:spPr/>
        <p:txBody>
          <a:bodyPr/>
          <a:lstStyle/>
          <a:p>
            <a:r>
              <a:rPr lang="nl-NL" dirty="0"/>
              <a:t>Een klant komt naar je toe en meldt dat hij heeft gezien dat jouw collega Merijn artikelen niet aanslaat maar wel geld ontvangt. Merijn is een vriend van je en je weet ook dat Merijn het wel vaker niet zo nauw neemt met de regels. Wat doe je?</a:t>
            </a:r>
          </a:p>
          <a:p>
            <a:endParaRPr lang="nl-NL" dirty="0"/>
          </a:p>
        </p:txBody>
      </p:sp>
    </p:spTree>
    <p:extLst>
      <p:ext uri="{BB962C8B-B14F-4D97-AF65-F5344CB8AC3E}">
        <p14:creationId xmlns:p14="http://schemas.microsoft.com/office/powerpoint/2010/main" val="4152168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Ethische dilemma`s</a:t>
            </a:r>
          </a:p>
        </p:txBody>
      </p:sp>
      <p:sp>
        <p:nvSpPr>
          <p:cNvPr id="3" name="Tijdelijke aanduiding voor inhoud 2"/>
          <p:cNvSpPr>
            <a:spLocks noGrp="1"/>
          </p:cNvSpPr>
          <p:nvPr>
            <p:ph idx="1"/>
          </p:nvPr>
        </p:nvSpPr>
        <p:spPr/>
        <p:txBody>
          <a:bodyPr/>
          <a:lstStyle/>
          <a:p>
            <a:r>
              <a:rPr lang="nl-NL" dirty="0"/>
              <a:t>Voorbeelden</a:t>
            </a:r>
          </a:p>
          <a:p>
            <a:pPr lvl="1"/>
            <a:r>
              <a:rPr lang="nl-NL" dirty="0"/>
              <a:t>Doodstraf?</a:t>
            </a:r>
          </a:p>
          <a:p>
            <a:pPr lvl="1"/>
            <a:r>
              <a:rPr lang="nl-NL" dirty="0"/>
              <a:t>Oude mevrouw eerder behandelt dan de tiener in het ziekenhuis?</a:t>
            </a:r>
          </a:p>
          <a:p>
            <a:pPr lvl="1"/>
            <a:r>
              <a:rPr lang="nl-NL" dirty="0"/>
              <a:t>Donorlong krijgen terwijl je rookt?</a:t>
            </a:r>
          </a:p>
          <a:p>
            <a:pPr lvl="1"/>
            <a:endParaRPr lang="nl-NL" dirty="0"/>
          </a:p>
          <a:p>
            <a:endParaRPr lang="nl-NL" dirty="0"/>
          </a:p>
          <a:p>
            <a:endParaRPr lang="nl-NL" dirty="0"/>
          </a:p>
        </p:txBody>
      </p:sp>
    </p:spTree>
    <p:extLst>
      <p:ext uri="{BB962C8B-B14F-4D97-AF65-F5344CB8AC3E}">
        <p14:creationId xmlns:p14="http://schemas.microsoft.com/office/powerpoint/2010/main" val="3066037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Ethiek en duurzaamheid</a:t>
            </a:r>
          </a:p>
        </p:txBody>
      </p:sp>
      <p:sp>
        <p:nvSpPr>
          <p:cNvPr id="3" name="Tijdelijke aanduiding voor inhoud 2"/>
          <p:cNvSpPr>
            <a:spLocks noGrp="1"/>
          </p:cNvSpPr>
          <p:nvPr>
            <p:ph idx="1"/>
          </p:nvPr>
        </p:nvSpPr>
        <p:spPr/>
        <p:txBody>
          <a:bodyPr/>
          <a:lstStyle/>
          <a:p>
            <a:r>
              <a:rPr lang="nl-NL" dirty="0"/>
              <a:t>ontwikkeling die aansluit op de behoeften van het heden zonder het vermogen van toekomstige generaties om in hun eigen behoeften te voorzien in gevaar te brengen. </a:t>
            </a:r>
          </a:p>
          <a:p>
            <a:r>
              <a:rPr lang="nl-NL" dirty="0"/>
              <a:t>Keuzes waarbij je het verschil tussen goed en kwaad probeert te maken. </a:t>
            </a:r>
          </a:p>
        </p:txBody>
      </p:sp>
    </p:spTree>
    <p:extLst>
      <p:ext uri="{BB962C8B-B14F-4D97-AF65-F5344CB8AC3E}">
        <p14:creationId xmlns:p14="http://schemas.microsoft.com/office/powerpoint/2010/main" val="1517175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Ethische dilemma`s in de vrijetijdssector</a:t>
            </a:r>
          </a:p>
        </p:txBody>
      </p:sp>
      <p:sp>
        <p:nvSpPr>
          <p:cNvPr id="3" name="Tijdelijke aanduiding voor inhoud 2"/>
          <p:cNvSpPr>
            <a:spLocks noGrp="1"/>
          </p:cNvSpPr>
          <p:nvPr>
            <p:ph idx="1"/>
          </p:nvPr>
        </p:nvSpPr>
        <p:spPr/>
        <p:txBody>
          <a:bodyPr/>
          <a:lstStyle/>
          <a:p>
            <a:r>
              <a:rPr lang="nl-NL" dirty="0"/>
              <a:t>Iemand die drugs heeft gebruikt moet je die helpen bij een evenement?</a:t>
            </a:r>
          </a:p>
          <a:p>
            <a:r>
              <a:rPr lang="nl-NL" dirty="0"/>
              <a:t>Als evenementenorganisator vrij toegang verlenen aan de politie terwijl je weet dat je publiek wel van een pilletje houdt?</a:t>
            </a:r>
          </a:p>
          <a:p>
            <a:r>
              <a:rPr lang="nl-NL" dirty="0"/>
              <a:t>Ga je je het evenemententerrein weken van te voren bewaken om drugsverkoop te voorkomen?</a:t>
            </a:r>
          </a:p>
          <a:p>
            <a:r>
              <a:rPr lang="nl-NL" dirty="0"/>
              <a:t>Maak je je activiteit </a:t>
            </a:r>
            <a:r>
              <a:rPr lang="nl-NL"/>
              <a:t>voor mindervaliden </a:t>
            </a:r>
            <a:r>
              <a:rPr lang="nl-NL" dirty="0"/>
              <a:t>bereikbaar?</a:t>
            </a:r>
          </a:p>
          <a:p>
            <a:pPr marL="0" indent="0">
              <a:buNone/>
            </a:pPr>
            <a:endParaRPr lang="nl-NL" dirty="0"/>
          </a:p>
          <a:p>
            <a:endParaRPr lang="nl-NL" dirty="0"/>
          </a:p>
          <a:p>
            <a:endParaRPr lang="nl-NL" dirty="0"/>
          </a:p>
        </p:txBody>
      </p:sp>
    </p:spTree>
    <p:extLst>
      <p:ext uri="{BB962C8B-B14F-4D97-AF65-F5344CB8AC3E}">
        <p14:creationId xmlns:p14="http://schemas.microsoft.com/office/powerpoint/2010/main" val="3593200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Schrijf een ethisch dilemma binnen de vrijetijdssector op een vel. </a:t>
            </a:r>
          </a:p>
        </p:txBody>
      </p:sp>
      <p:sp>
        <p:nvSpPr>
          <p:cNvPr id="3" name="Tijdelijke aanduiding voor inhoud 2"/>
          <p:cNvSpPr>
            <a:spLocks noGrp="1"/>
          </p:cNvSpPr>
          <p:nvPr>
            <p:ph idx="1"/>
          </p:nvPr>
        </p:nvSpPr>
        <p:spPr/>
        <p:txBody>
          <a:bodyPr/>
          <a:lstStyle/>
          <a:p>
            <a:r>
              <a:rPr lang="nl-NL" dirty="0"/>
              <a:t>Draai je vel door.</a:t>
            </a:r>
          </a:p>
          <a:p>
            <a:r>
              <a:rPr lang="nl-NL" dirty="0"/>
              <a:t>Ga op zoek naar argumenten voor en tegen. </a:t>
            </a:r>
          </a:p>
          <a:p>
            <a:r>
              <a:rPr lang="nl-NL" dirty="0"/>
              <a:t>Probeer dit te doen aan de hand van feiten.</a:t>
            </a:r>
          </a:p>
          <a:p>
            <a:r>
              <a:rPr lang="nl-NL" dirty="0"/>
              <a:t>Formuleer jullie eindoordeel. </a:t>
            </a:r>
          </a:p>
        </p:txBody>
      </p:sp>
    </p:spTree>
    <p:extLst>
      <p:ext uri="{BB962C8B-B14F-4D97-AF65-F5344CB8AC3E}">
        <p14:creationId xmlns:p14="http://schemas.microsoft.com/office/powerpoint/2010/main" val="3274064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Leerdoel</a:t>
            </a:r>
          </a:p>
        </p:txBody>
      </p:sp>
      <p:sp>
        <p:nvSpPr>
          <p:cNvPr id="3" name="Tijdelijke aanduiding voor inhoud 2"/>
          <p:cNvSpPr>
            <a:spLocks noGrp="1"/>
          </p:cNvSpPr>
          <p:nvPr>
            <p:ph idx="1"/>
          </p:nvPr>
        </p:nvSpPr>
        <p:spPr/>
        <p:txBody>
          <a:bodyPr>
            <a:normAutofit/>
          </a:bodyPr>
          <a:lstStyle/>
          <a:p>
            <a:pPr marL="0" indent="0">
              <a:buNone/>
            </a:pPr>
            <a:r>
              <a:rPr lang="nl-NL" dirty="0"/>
              <a:t>Aan het eind van deze les kun je:</a:t>
            </a:r>
          </a:p>
          <a:p>
            <a:pPr marL="0" indent="0">
              <a:buNone/>
            </a:pPr>
            <a:endParaRPr lang="nl-NL" dirty="0"/>
          </a:p>
          <a:p>
            <a:r>
              <a:rPr lang="nl-NL" dirty="0"/>
              <a:t>Uitleggen wat ethiek is</a:t>
            </a:r>
          </a:p>
          <a:p>
            <a:r>
              <a:rPr lang="nl-NL" dirty="0"/>
              <a:t>Een voorbeeld geven van een ethisch dilemma in de vrijetijdssector</a:t>
            </a:r>
          </a:p>
          <a:p>
            <a:r>
              <a:rPr lang="nl-NL" dirty="0"/>
              <a:t>Je standpunt onderbouwen aan de hand van feiten</a:t>
            </a:r>
          </a:p>
          <a:p>
            <a:endParaRPr lang="nl-NL" dirty="0"/>
          </a:p>
        </p:txBody>
      </p:sp>
    </p:spTree>
    <p:extLst>
      <p:ext uri="{BB962C8B-B14F-4D97-AF65-F5344CB8AC3E}">
        <p14:creationId xmlns:p14="http://schemas.microsoft.com/office/powerpoint/2010/main" val="3601896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Leerdoel</a:t>
            </a:r>
          </a:p>
        </p:txBody>
      </p:sp>
      <p:sp>
        <p:nvSpPr>
          <p:cNvPr id="3" name="Tijdelijke aanduiding voor inhoud 2"/>
          <p:cNvSpPr>
            <a:spLocks noGrp="1"/>
          </p:cNvSpPr>
          <p:nvPr>
            <p:ph idx="1"/>
          </p:nvPr>
        </p:nvSpPr>
        <p:spPr/>
        <p:txBody>
          <a:bodyPr>
            <a:normAutofit/>
          </a:bodyPr>
          <a:lstStyle/>
          <a:p>
            <a:pPr marL="0" indent="0">
              <a:buNone/>
            </a:pPr>
            <a:r>
              <a:rPr lang="nl-NL" dirty="0"/>
              <a:t>Aan het eind van deze les kun je:</a:t>
            </a:r>
          </a:p>
          <a:p>
            <a:pPr marL="0" indent="0">
              <a:buNone/>
            </a:pPr>
            <a:endParaRPr lang="nl-NL" dirty="0"/>
          </a:p>
          <a:p>
            <a:r>
              <a:rPr lang="nl-NL" dirty="0"/>
              <a:t>Uitleggen wat ethiek is</a:t>
            </a:r>
          </a:p>
          <a:p>
            <a:r>
              <a:rPr lang="nl-NL" dirty="0"/>
              <a:t>Een voorbeeld geven van een ethisch dilemma in de vrijetijdssector</a:t>
            </a:r>
          </a:p>
          <a:p>
            <a:r>
              <a:rPr lang="nl-NL" dirty="0"/>
              <a:t>Je standpunt onderbouwen aan de hand van feiten</a:t>
            </a:r>
          </a:p>
          <a:p>
            <a:endParaRPr lang="nl-NL" dirty="0"/>
          </a:p>
        </p:txBody>
      </p:sp>
    </p:spTree>
    <p:extLst>
      <p:ext uri="{BB962C8B-B14F-4D97-AF65-F5344CB8AC3E}">
        <p14:creationId xmlns:p14="http://schemas.microsoft.com/office/powerpoint/2010/main" val="3390864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Dilemma </a:t>
            </a:r>
          </a:p>
        </p:txBody>
      </p:sp>
      <p:sp>
        <p:nvSpPr>
          <p:cNvPr id="3" name="Tijdelijke aanduiding voor inhoud 2"/>
          <p:cNvSpPr>
            <a:spLocks noGrp="1"/>
          </p:cNvSpPr>
          <p:nvPr>
            <p:ph idx="1"/>
          </p:nvPr>
        </p:nvSpPr>
        <p:spPr>
          <a:xfrm>
            <a:off x="2523879" y="1242246"/>
            <a:ext cx="8846773" cy="4929411"/>
          </a:xfrm>
        </p:spPr>
        <p:txBody>
          <a:bodyPr/>
          <a:lstStyle/>
          <a:p>
            <a:pPr marL="0" indent="0">
              <a:buNone/>
            </a:pPr>
            <a:r>
              <a:rPr lang="nl-NL" dirty="0">
                <a:hlinkClick r:id="rId3"/>
              </a:rPr>
              <a:t>http://dilemmaopdinsdag.nl/dilemmas/241-elke-keer-voordat-je-een-apparaat-gebruikt-moet-je-de-gebruiksaanwijzing-lezen-of-je-mag-alleen-nog-maar-rennend-eten/</a:t>
            </a:r>
            <a:r>
              <a:rPr lang="nl-NL" dirty="0"/>
              <a:t> </a:t>
            </a:r>
          </a:p>
        </p:txBody>
      </p:sp>
    </p:spTree>
    <p:extLst>
      <p:ext uri="{BB962C8B-B14F-4D97-AF65-F5344CB8AC3E}">
        <p14:creationId xmlns:p14="http://schemas.microsoft.com/office/powerpoint/2010/main" val="4152175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Moeilijk kiezen?</a:t>
            </a:r>
          </a:p>
        </p:txBody>
      </p:sp>
      <p:sp>
        <p:nvSpPr>
          <p:cNvPr id="3" name="Tijdelijke aanduiding voor inhoud 2"/>
          <p:cNvSpPr>
            <a:spLocks noGrp="1"/>
          </p:cNvSpPr>
          <p:nvPr>
            <p:ph idx="1"/>
          </p:nvPr>
        </p:nvSpPr>
        <p:spPr/>
        <p:txBody>
          <a:bodyPr/>
          <a:lstStyle/>
          <a:p>
            <a:r>
              <a:rPr lang="nl-NL" dirty="0"/>
              <a:t>Normen en waarden</a:t>
            </a:r>
          </a:p>
        </p:txBody>
      </p:sp>
    </p:spTree>
    <p:extLst>
      <p:ext uri="{BB962C8B-B14F-4D97-AF65-F5344CB8AC3E}">
        <p14:creationId xmlns:p14="http://schemas.microsoft.com/office/powerpoint/2010/main" val="1775478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Ethiek</a:t>
            </a:r>
          </a:p>
        </p:txBody>
      </p:sp>
      <p:sp>
        <p:nvSpPr>
          <p:cNvPr id="3" name="Tijdelijke aanduiding voor inhoud 2"/>
          <p:cNvSpPr>
            <a:spLocks noGrp="1"/>
          </p:cNvSpPr>
          <p:nvPr>
            <p:ph idx="1"/>
          </p:nvPr>
        </p:nvSpPr>
        <p:spPr/>
        <p:txBody>
          <a:bodyPr/>
          <a:lstStyle/>
          <a:p>
            <a:r>
              <a:rPr lang="nl-NL" dirty="0"/>
              <a:t>Ethiek (Grieks: </a:t>
            </a:r>
            <a:r>
              <a:rPr lang="nl-NL" dirty="0" err="1"/>
              <a:t>èthos</a:t>
            </a:r>
            <a:r>
              <a:rPr lang="nl-NL" dirty="0"/>
              <a:t>, gewoonte of zedelijke handeling) of moraalwetenschap is een tak van de filosofie die zich bezighoudt met de kritische bezinning over het juiste handelen. In algemene zin probeert ethiek de criteria vast te stellen om te kunnen beoordelen of een handeling als goed of fout kan worden gekwalificeerd, en om de motieven en consequenties van deze handeling te kunnen evalueren.</a:t>
            </a:r>
          </a:p>
        </p:txBody>
      </p:sp>
    </p:spTree>
    <p:extLst>
      <p:ext uri="{BB962C8B-B14F-4D97-AF65-F5344CB8AC3E}">
        <p14:creationId xmlns:p14="http://schemas.microsoft.com/office/powerpoint/2010/main" val="829400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Ethiek tijdens je beroep</a:t>
            </a:r>
          </a:p>
        </p:txBody>
      </p:sp>
      <p:sp>
        <p:nvSpPr>
          <p:cNvPr id="3" name="Tijdelijke aanduiding voor inhoud 2"/>
          <p:cNvSpPr>
            <a:spLocks noGrp="1"/>
          </p:cNvSpPr>
          <p:nvPr>
            <p:ph idx="1"/>
          </p:nvPr>
        </p:nvSpPr>
        <p:spPr/>
        <p:txBody>
          <a:bodyPr>
            <a:normAutofit fontScale="92500" lnSpcReduction="10000"/>
          </a:bodyPr>
          <a:lstStyle/>
          <a:p>
            <a:r>
              <a:rPr lang="nl-NL" dirty="0"/>
              <a:t>Beroepsethiek</a:t>
            </a:r>
          </a:p>
          <a:p>
            <a:pPr lvl="1"/>
            <a:r>
              <a:rPr lang="nl-NL" dirty="0"/>
              <a:t>Tijdens je werk goed en kwaad van elkaar onderscheiden.</a:t>
            </a:r>
          </a:p>
          <a:p>
            <a:pPr lvl="1"/>
            <a:endParaRPr lang="nl-NL" dirty="0"/>
          </a:p>
          <a:p>
            <a:pPr lvl="1"/>
            <a:r>
              <a:rPr lang="nl-NL" b="1" dirty="0"/>
              <a:t>Formele beroepsethiek</a:t>
            </a:r>
            <a:r>
              <a:rPr lang="nl-NL" dirty="0"/>
              <a:t> gaat het om beroepscodes zoals de wet en formele uitspraken waarin de waarden en doelen van het beroep zijn vastgelegd. Het beschrijft wat bijvoorbeeld van de zorgverlening mag worden verwacht en helpt de verzorgende/verplegende bij het nemen van ethisch verantwoorde beslissingen. </a:t>
            </a:r>
          </a:p>
          <a:p>
            <a:pPr lvl="1"/>
            <a:r>
              <a:rPr lang="nl-NL" b="1" dirty="0"/>
              <a:t>Informele beroepsethiek</a:t>
            </a:r>
            <a:r>
              <a:rPr lang="nl-NL" dirty="0"/>
              <a:t> is nergens vastgelegd en gaat ook over het beroepsmatig handelen. Je komt tot informele beroepsethiek door zelfkennis en praktische kennis. Zelfkennis gaat dan vooral om tot zelfontplooiing en bij jezelf te rade gaan. Kennis van zaken doe je op door ervaring en door je intuïtie. </a:t>
            </a:r>
          </a:p>
        </p:txBody>
      </p:sp>
    </p:spTree>
    <p:extLst>
      <p:ext uri="{BB962C8B-B14F-4D97-AF65-F5344CB8AC3E}">
        <p14:creationId xmlns:p14="http://schemas.microsoft.com/office/powerpoint/2010/main" val="615730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Beroepscode</a:t>
            </a:r>
          </a:p>
        </p:txBody>
      </p:sp>
      <p:sp>
        <p:nvSpPr>
          <p:cNvPr id="3" name="Tijdelijke aanduiding voor inhoud 2"/>
          <p:cNvSpPr>
            <a:spLocks noGrp="1"/>
          </p:cNvSpPr>
          <p:nvPr>
            <p:ph idx="1"/>
          </p:nvPr>
        </p:nvSpPr>
        <p:spPr/>
        <p:txBody>
          <a:bodyPr/>
          <a:lstStyle/>
          <a:p>
            <a:r>
              <a:rPr lang="nl-NL" dirty="0"/>
              <a:t>Formeel vastleggen wat normaal is binnen het beroepenveld. Bijvoorbeeld:  Sport</a:t>
            </a:r>
          </a:p>
          <a:p>
            <a:pPr marL="0" indent="0">
              <a:buNone/>
            </a:pPr>
            <a:endParaRPr lang="nl-NL" dirty="0"/>
          </a:p>
          <a:p>
            <a:pPr marL="0" indent="0">
              <a:buNone/>
            </a:pPr>
            <a:r>
              <a:rPr lang="nl-NL" dirty="0"/>
              <a:t>  </a:t>
            </a:r>
          </a:p>
        </p:txBody>
      </p:sp>
      <p:pic>
        <p:nvPicPr>
          <p:cNvPr id="4" name="Gedragscode Sport trainers coaches en begeleider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3774" y="2351114"/>
            <a:ext cx="7095245" cy="3991075"/>
          </a:xfrm>
          <a:prstGeom prst="rect">
            <a:avLst/>
          </a:prstGeom>
        </p:spPr>
      </p:pic>
    </p:spTree>
    <p:extLst>
      <p:ext uri="{BB962C8B-B14F-4D97-AF65-F5344CB8AC3E}">
        <p14:creationId xmlns:p14="http://schemas.microsoft.com/office/powerpoint/2010/main" val="2059877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Dilemma`s 	</a:t>
            </a:r>
          </a:p>
        </p:txBody>
      </p:sp>
      <p:sp>
        <p:nvSpPr>
          <p:cNvPr id="3" name="Tijdelijke aanduiding voor inhoud 2"/>
          <p:cNvSpPr>
            <a:spLocks noGrp="1"/>
          </p:cNvSpPr>
          <p:nvPr>
            <p:ph idx="1"/>
          </p:nvPr>
        </p:nvSpPr>
        <p:spPr/>
        <p:txBody>
          <a:bodyPr/>
          <a:lstStyle/>
          <a:p>
            <a:r>
              <a:rPr lang="nl-NL" dirty="0"/>
              <a:t>De leidinggevende is er niet en je ziet dat enkele collega`s in plaats van een kwartier zo`n 25 minuten koffiepauze houden. Wat doe je?</a:t>
            </a:r>
          </a:p>
        </p:txBody>
      </p:sp>
    </p:spTree>
    <p:extLst>
      <p:ext uri="{BB962C8B-B14F-4D97-AF65-F5344CB8AC3E}">
        <p14:creationId xmlns:p14="http://schemas.microsoft.com/office/powerpoint/2010/main" val="2896309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Dilemma`s 	</a:t>
            </a:r>
          </a:p>
        </p:txBody>
      </p:sp>
      <p:sp>
        <p:nvSpPr>
          <p:cNvPr id="3" name="Tijdelijke aanduiding voor inhoud 2"/>
          <p:cNvSpPr>
            <a:spLocks noGrp="1"/>
          </p:cNvSpPr>
          <p:nvPr>
            <p:ph idx="1"/>
          </p:nvPr>
        </p:nvSpPr>
        <p:spPr/>
        <p:txBody>
          <a:bodyPr>
            <a:normAutofit/>
          </a:bodyPr>
          <a:lstStyle/>
          <a:p>
            <a:r>
              <a:rPr lang="nl-NL" dirty="0"/>
              <a:t>Je ziet je collega Peter afrekenen met zijn eigen moeder. Dit is tegen de regels die door jullie zelf zijn opgesteld. Wat doe je?</a:t>
            </a:r>
          </a:p>
          <a:p>
            <a:endParaRPr lang="nl-NL" dirty="0"/>
          </a:p>
        </p:txBody>
      </p:sp>
    </p:spTree>
    <p:extLst>
      <p:ext uri="{BB962C8B-B14F-4D97-AF65-F5344CB8AC3E}">
        <p14:creationId xmlns:p14="http://schemas.microsoft.com/office/powerpoint/2010/main" val="3240322079"/>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0" ma:contentTypeDescription="Een nieuw document maken." ma:contentTypeScope="" ma:versionID="d642efe41fcea88d5f514d462b90a26a">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5a1ffd1461ecf3d7dc907e04825cc141"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6D828A4-B9CF-4B28-A946-644E0C87B14A}">
  <ds:schemaRefs>
    <ds:schemaRef ds:uri="http://schemas.microsoft.com/sharepoint/v3/contenttype/forms"/>
  </ds:schemaRefs>
</ds:datastoreItem>
</file>

<file path=customXml/itemProps2.xml><?xml version="1.0" encoding="utf-8"?>
<ds:datastoreItem xmlns:ds="http://schemas.openxmlformats.org/officeDocument/2006/customXml" ds:itemID="{4F23A46D-E2F3-42F0-BD53-36E2AB317A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54c1b-6b8c-435b-ad50-990538c19557"/>
    <ds:schemaRef ds:uri="47a28104-336f-447d-946e-e305ac2bcd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24B89F-6830-4AA4-B659-1E9BEB26F36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390</TotalTime>
  <Words>580</Words>
  <Application>Microsoft Office PowerPoint</Application>
  <PresentationFormat>Breedbeeld</PresentationFormat>
  <Paragraphs>57</Paragraphs>
  <Slides>15</Slides>
  <Notes>1</Notes>
  <HiddenSlides>0</HiddenSlides>
  <MMClips>1</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15</vt:i4>
      </vt:variant>
    </vt:vector>
  </HeadingPairs>
  <TitlesOfParts>
    <vt:vector size="20" baseType="lpstr">
      <vt:lpstr>Arial</vt:lpstr>
      <vt:lpstr>Calibri</vt:lpstr>
      <vt:lpstr>Calibri Light</vt:lpstr>
      <vt:lpstr>Kantoorthema</vt:lpstr>
      <vt:lpstr>1_Kantoorthema</vt:lpstr>
      <vt:lpstr>PowerPoint-presentatie</vt:lpstr>
      <vt:lpstr>Leerdoel</vt:lpstr>
      <vt:lpstr>Dilemma </vt:lpstr>
      <vt:lpstr>Moeilijk kiezen?</vt:lpstr>
      <vt:lpstr>Ethiek</vt:lpstr>
      <vt:lpstr>Ethiek tijdens je beroep</vt:lpstr>
      <vt:lpstr>Beroepscode</vt:lpstr>
      <vt:lpstr>Dilemma`s  </vt:lpstr>
      <vt:lpstr>Dilemma`s  </vt:lpstr>
      <vt:lpstr>Dilemma’s</vt:lpstr>
      <vt:lpstr>Ethische dilemma`s</vt:lpstr>
      <vt:lpstr>Ethiek en duurzaamheid</vt:lpstr>
      <vt:lpstr>Ethische dilemma`s in de vrijetijdssector</vt:lpstr>
      <vt:lpstr>Schrijf een ethisch dilemma binnen de vrijetijdssector op een vel. </vt:lpstr>
      <vt:lpstr>Leerdoel</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kbm</dc:creator>
  <cp:lastModifiedBy>Machiel Huizer</cp:lastModifiedBy>
  <cp:revision>35</cp:revision>
  <dcterms:created xsi:type="dcterms:W3CDTF">2015-07-08T13:48:52Z</dcterms:created>
  <dcterms:modified xsi:type="dcterms:W3CDTF">2020-12-08T09:06:40Z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0x0101006882E0B02A318E459AD716AC786DE572</vt:lpwstr>
  </property>
</Properties>
</file>